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3"/>
  </p:notesMasterIdLst>
  <p:sldIdLst>
    <p:sldId id="256" r:id="rId2"/>
    <p:sldId id="257" r:id="rId3"/>
    <p:sldId id="258" r:id="rId4"/>
    <p:sldId id="281" r:id="rId5"/>
    <p:sldId id="259" r:id="rId6"/>
    <p:sldId id="260" r:id="rId7"/>
    <p:sldId id="273" r:id="rId8"/>
    <p:sldId id="278" r:id="rId9"/>
    <p:sldId id="261" r:id="rId10"/>
    <p:sldId id="262" r:id="rId11"/>
    <p:sldId id="263" r:id="rId12"/>
    <p:sldId id="265" r:id="rId13"/>
    <p:sldId id="272" r:id="rId14"/>
    <p:sldId id="271" r:id="rId15"/>
    <p:sldId id="279" r:id="rId16"/>
    <p:sldId id="269" r:id="rId17"/>
    <p:sldId id="270" r:id="rId18"/>
    <p:sldId id="280" r:id="rId19"/>
    <p:sldId id="277" r:id="rId20"/>
    <p:sldId id="266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McCrory" initials="S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03"/>
    <p:restoredTop sz="95179"/>
  </p:normalViewPr>
  <p:slideViewPr>
    <p:cSldViewPr snapToGrid="0">
      <p:cViewPr varScale="1">
        <p:scale>
          <a:sx n="147" d="100"/>
          <a:sy n="147" d="100"/>
        </p:scale>
        <p:origin x="1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CF834-E6B9-438A-9931-0F279422889E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9B818-7783-4A4F-8B22-CB98FA5EF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3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9B818-7783-4A4F-8B22-CB98FA5EF4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1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9B818-7783-4A4F-8B22-CB98FA5EF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3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B0CE-2E4A-45F1-8B7A-5225208C2426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81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880C-6D10-4260-B7CC-DC42C74E6CB4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40E4-08B8-4AD3-937B-A94EF0B09F89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7836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53AE-4979-472A-83C8-F6545C67E64F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B50E-142D-40F1-ADC9-8D4D82CA5832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8502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A523-7028-494A-8EAC-948355620156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0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F101-71A0-4CD0-808E-892F36F67D8E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67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CAAA-3AC7-4FF2-98A6-254C40DFF95F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6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C4C7-EAF4-4A0F-962F-319F7AD14CEE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0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1B1F-2B68-42C1-84C9-FDE39B3D3781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0AC0-9A2A-4D59-8E05-3900FD41ECD4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4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93158-700B-4B45-B30D-143FA70F9E07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7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6650-4B94-46ED-A53E-9F8DA3AA5EF5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332-92B9-41B7-A4B2-8F172B607364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0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310E-EEB2-401D-ACEB-7A666FC11EE2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561E1-4121-452B-8999-DEB253E70D42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5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B4F4F-B7C5-4CEB-85BA-A9891FE2956B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F0BB864B-6740-4C26-B92B-86609F8DB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6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updates.jenkins.io/update-center.json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localhost:9000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:9080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rudderfeet/pi4jdemo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i4j.com/pins/model-3b-rev1.html" TargetMode="External"/><Relationship Id="rId2" Type="http://schemas.openxmlformats.org/officeDocument/2006/relationships/hyperlink" Target="http://pi4j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i4J/pi4j/tree/master/pi4j-example/src/main/java" TargetMode="External"/><Relationship Id="rId4" Type="http://schemas.openxmlformats.org/officeDocument/2006/relationships/hyperlink" Target="http://wiringpi.com/the-gpio-utilit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rudderfeet/pi4jdem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installation/installing-images/README.md" TargetMode="External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481" y="1028708"/>
            <a:ext cx="8611538" cy="3807948"/>
          </a:xfrm>
        </p:spPr>
        <p:txBody>
          <a:bodyPr/>
          <a:lstStyle/>
          <a:p>
            <a:r>
              <a:rPr lang="en-US" sz="7200" dirty="0"/>
              <a:t>Physical Computing,</a:t>
            </a:r>
            <a:br>
              <a:rPr lang="en-US" sz="7200" dirty="0"/>
            </a:br>
            <a:r>
              <a:rPr lang="en-US" sz="7200" dirty="0"/>
              <a:t>Java and DevOps on the Raspberry 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7083" y="5149405"/>
            <a:ext cx="7766936" cy="611113"/>
          </a:xfrm>
        </p:spPr>
        <p:txBody>
          <a:bodyPr>
            <a:normAutofit/>
          </a:bodyPr>
          <a:lstStyle/>
          <a:p>
            <a:r>
              <a:rPr lang="en-US" i="1" dirty="0"/>
              <a:t>Scott McCrory – 10/27/2018</a:t>
            </a:r>
          </a:p>
        </p:txBody>
      </p:sp>
      <p:pic>
        <p:nvPicPr>
          <p:cNvPr id="1026" name="Picture 2" descr="http://photos2.meetupstatic.com/photos/event/b/1/9/e/global_736547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21" y="5963803"/>
            <a:ext cx="1293386" cy="6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tedigital2015.artedev.info/wp-content/uploads/2015/05/java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17" y="5937201"/>
            <a:ext cx="1155863" cy="72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echedemic.com/wp-content/uploads/2014/08/raspberry-pi-x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1" y="5963803"/>
            <a:ext cx="2069841" cy="68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jaxenter.com/wp-content/uploads/2013/12/coffee-pi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187329"/>
            <a:ext cx="2295077" cy="15300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2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Raspbian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8177"/>
            <a:ext cx="8596668" cy="463318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Menu &gt; Preferences &gt; Raspberry Pi Configuration (X GUI) or type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raspi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-config</a:t>
            </a:r>
            <a:r>
              <a:rPr lang="en-US" sz="2400" dirty="0"/>
              <a:t> (command line GUI)</a:t>
            </a:r>
          </a:p>
          <a:p>
            <a:r>
              <a:rPr lang="en-US" sz="2400" dirty="0"/>
              <a:t>Change password</a:t>
            </a:r>
          </a:p>
          <a:p>
            <a:r>
              <a:rPr lang="en-US" sz="2400" dirty="0"/>
              <a:t>Change hostname</a:t>
            </a:r>
          </a:p>
          <a:p>
            <a:r>
              <a:rPr lang="en-US" sz="2400" dirty="0"/>
              <a:t>Check boot to CLI (optional)</a:t>
            </a:r>
          </a:p>
          <a:p>
            <a:r>
              <a:rPr lang="en-US" sz="2400" dirty="0"/>
              <a:t>Uncheck auto-login as user “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pi</a:t>
            </a:r>
            <a:r>
              <a:rPr lang="en-US" sz="2400" dirty="0"/>
              <a:t>” (optional)</a:t>
            </a:r>
          </a:p>
          <a:p>
            <a:r>
              <a:rPr lang="en-US" sz="2400" dirty="0"/>
              <a:t>Check enable Camera, SSH, SPI and I2C</a:t>
            </a:r>
          </a:p>
          <a:p>
            <a:r>
              <a:rPr lang="en-US" sz="2400" dirty="0"/>
              <a:t>Set locale, time zone and keyboard</a:t>
            </a:r>
          </a:p>
          <a:p>
            <a:r>
              <a:rPr lang="en-US" sz="2400" dirty="0"/>
              <a:t>Reboot and login as user “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pi</a:t>
            </a:r>
            <a:r>
              <a:rPr lang="en-US" sz="2400" dirty="0"/>
              <a:t>” with password specified above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8837EE-72F2-DE49-AB6E-F416FCD75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40" y="3003182"/>
            <a:ext cx="2857241" cy="1578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93A4DD-7388-6E4F-AB6B-6C837E50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40" y="4675606"/>
            <a:ext cx="2857242" cy="1826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28338-2AD2-8E47-A5B4-05B543681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40" y="289914"/>
            <a:ext cx="2857241" cy="25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6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9947"/>
            <a:ext cx="10661226" cy="49565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Wired networking is ideal, but Wi-Fi works great too</a:t>
            </a:r>
          </a:p>
          <a:p>
            <a:r>
              <a:rPr lang="en-US" sz="2400" dirty="0"/>
              <a:t>Type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startx</a:t>
            </a:r>
            <a:r>
              <a:rPr lang="en-US" sz="2400" dirty="0"/>
              <a:t> and right-click the network icon in the upper right</a:t>
            </a:r>
          </a:p>
          <a:p>
            <a:r>
              <a:rPr lang="en-US" sz="2400" dirty="0"/>
              <a:t>Select </a:t>
            </a:r>
            <a:r>
              <a:rPr lang="en-US" sz="2400" dirty="0" err="1"/>
              <a:t>WiFi</a:t>
            </a:r>
            <a:r>
              <a:rPr lang="en-US" sz="2400" dirty="0"/>
              <a:t> Network Settings</a:t>
            </a:r>
          </a:p>
          <a:p>
            <a:r>
              <a:rPr lang="en-US" sz="2400" dirty="0"/>
              <a:t>Configure SSID for the desired network</a:t>
            </a:r>
          </a:p>
          <a:p>
            <a:r>
              <a:rPr lang="en-US" sz="2400" dirty="0"/>
              <a:t>Leave “Automatically configure empty options” checked and click Apply</a:t>
            </a:r>
          </a:p>
          <a:p>
            <a:r>
              <a:rPr lang="en-US" sz="2400" dirty="0"/>
              <a:t>Left-click the network icon and select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desired network</a:t>
            </a:r>
            <a:r>
              <a:rPr lang="en-US" sz="2400" dirty="0"/>
              <a:t>, then enter password</a:t>
            </a:r>
          </a:p>
          <a:p>
            <a:r>
              <a:rPr lang="en-US" sz="2400" dirty="0"/>
              <a:t>Confirm Internet access using “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ping google.com</a:t>
            </a:r>
            <a:r>
              <a:rPr lang="en-US" sz="2400" dirty="0"/>
              <a:t>" and the browser</a:t>
            </a:r>
          </a:p>
          <a:p>
            <a:r>
              <a:rPr lang="en-US" sz="2400" dirty="0"/>
              <a:t>Record IP address (i.e.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192.168.1.96</a:t>
            </a:r>
            <a:r>
              <a:rPr lang="en-US" sz="2400" dirty="0"/>
              <a:t>)</a:t>
            </a:r>
          </a:p>
          <a:p>
            <a:r>
              <a:rPr lang="en-US" sz="2400" dirty="0"/>
              <a:t>Verify connectivity, i.e. connect to the </a:t>
            </a:r>
            <a:r>
              <a:rPr lang="en-US" sz="2400" dirty="0" err="1"/>
              <a:t>RPi</a:t>
            </a:r>
            <a:r>
              <a:rPr lang="en-US" sz="2400" dirty="0"/>
              <a:t> from another workstation via SSH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CC24A-140D-BE45-959D-CD94ACF2D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124" y="5607"/>
            <a:ext cx="3079876" cy="189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4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5130"/>
          </a:xfrm>
        </p:spPr>
        <p:txBody>
          <a:bodyPr/>
          <a:lstStyle/>
          <a:p>
            <a:r>
              <a:rPr lang="en-US" dirty="0"/>
              <a:t>Update packages, Install Java and Maven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04731"/>
            <a:ext cx="9327278" cy="315467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cs typeface="Consolas" panose="020B0609020204030204" pitchFamily="49" charset="0"/>
              </a:rPr>
              <a:t>Continue with the Raspbian wizard and reboot</a:t>
            </a:r>
          </a:p>
          <a:p>
            <a:r>
              <a:rPr lang="en-US" sz="2400" dirty="0"/>
              <a:t>Java JDK should already be installed; confirm with “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java -version</a:t>
            </a:r>
            <a:r>
              <a:rPr lang="en-US" sz="2400" dirty="0"/>
              <a:t>“.  If not, use “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apt install oracle-java8-jdk –y</a:t>
            </a:r>
            <a:r>
              <a:rPr lang="en-US" sz="2400" dirty="0"/>
              <a:t>”</a:t>
            </a:r>
          </a:p>
          <a:p>
            <a:r>
              <a:rPr lang="en-US" sz="2400" dirty="0"/>
              <a:t>Install Maven with “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apt install maven” and </a:t>
            </a:r>
            <a:r>
              <a:rPr lang="en-US" sz="2400" dirty="0"/>
              <a:t>confirm with “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--version</a:t>
            </a:r>
            <a:r>
              <a:rPr lang="en-US" sz="2400" dirty="0"/>
              <a:t>“</a:t>
            </a:r>
          </a:p>
          <a:p>
            <a:r>
              <a:rPr lang="en-US" sz="2400" dirty="0"/>
              <a:t>Install Glances (prettier than top) with “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apt install glances</a:t>
            </a:r>
            <a:r>
              <a:rPr lang="en-US" sz="2400" dirty="0"/>
              <a:t>” and confirm with “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glances</a:t>
            </a:r>
            <a:r>
              <a:rPr lang="en-US" sz="2400" dirty="0"/>
              <a:t>” (“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r>
              <a:rPr lang="en-US" sz="2400" dirty="0"/>
              <a:t>” to quit)</a:t>
            </a:r>
          </a:p>
          <a:p>
            <a:r>
              <a:rPr lang="en-US" sz="2400" dirty="0"/>
              <a:t>Install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lsof</a:t>
            </a:r>
            <a:r>
              <a:rPr lang="en-US" sz="2400" dirty="0"/>
              <a:t> with “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apt install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lsof</a:t>
            </a:r>
            <a:r>
              <a:rPr lang="en-US" sz="2400" dirty="0"/>
              <a:t>”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40201" y="6015236"/>
            <a:ext cx="683339" cy="365125"/>
          </a:xfrm>
        </p:spPr>
        <p:txBody>
          <a:bodyPr/>
          <a:lstStyle/>
          <a:p>
            <a:fld id="{F0BB864B-6740-4C26-B92B-86609F8DB3A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4832C-FBA8-A54E-AE60-1E9A863BE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0" y="4604981"/>
            <a:ext cx="3197832" cy="2004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D51F04-C0F1-FD4C-B834-364BEEC78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3" y="4605152"/>
            <a:ext cx="3671788" cy="20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8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F129-D0CA-C64E-8B0D-2AC7BC5D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3B5E-718D-904D-B12A-783A8BD2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7325"/>
            <a:ext cx="8373901" cy="4949162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sz="2000" dirty="0">
                <a:cs typeface="Consolas" panose="020B0609020204030204" pitchFamily="49" charset="0"/>
              </a:rPr>
              <a:t>Install latest Jenkins version</a:t>
            </a:r>
          </a:p>
          <a:p>
            <a:pPr lvl="1" fontAlgn="base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wget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-q -O - 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jenkins-ci.org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debian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jenkins-ci.org.key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apt-key add -</a:t>
            </a:r>
          </a:p>
          <a:p>
            <a:pPr lvl="1" fontAlgn="base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-c 'echo deb http://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pkg.jenkins-ci.org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debian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binary/ &gt; 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/apt/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sources.list.d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jenkins.list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pPr lvl="1" fontAlgn="base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apt update</a:t>
            </a:r>
          </a:p>
          <a:p>
            <a:pPr lvl="1" fontAlgn="base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apt install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jenkins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–y</a:t>
            </a:r>
          </a:p>
          <a:p>
            <a:pPr lvl="1" fontAlgn="base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adduser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jenkins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gpio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cs typeface="Consolas" panose="020B0609020204030204" pitchFamily="49" charset="0"/>
              </a:rPr>
              <a:t>also add to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i2c,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cs typeface="Consolas" panose="020B0609020204030204" pitchFamily="49" charset="0"/>
              </a:rPr>
              <a:t>and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kmem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 fontAlgn="base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visudo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cs typeface="Consolas" panose="020B0609020204030204" pitchFamily="49" charset="0"/>
              </a:rPr>
              <a:t>and add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jenkins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ALL=(ALL) NOPASSWD: ALL</a:t>
            </a:r>
            <a:r>
              <a:rPr lang="en-US" sz="1400" dirty="0"/>
              <a:t>”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Test service installation with 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systemctl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status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jenkins.service</a:t>
            </a:r>
            <a:r>
              <a:rPr lang="en-US" sz="2000" dirty="0"/>
              <a:t>”</a:t>
            </a:r>
          </a:p>
          <a:p>
            <a:r>
              <a:rPr lang="en-US" sz="2000" dirty="0"/>
              <a:t>After a couple minutes, access </a:t>
            </a:r>
            <a:r>
              <a:rPr lang="en-US" sz="2000" dirty="0">
                <a:hlinkClick r:id="rId2"/>
              </a:rPr>
              <a:t>http://localhost:8080</a:t>
            </a:r>
            <a:endParaRPr lang="en-US" sz="2000" dirty="0"/>
          </a:p>
          <a:p>
            <a:r>
              <a:rPr lang="en-US" sz="2000" dirty="0"/>
              <a:t>Unlock Jenkins by pasting the password found at the specified path</a:t>
            </a:r>
          </a:p>
          <a:p>
            <a:r>
              <a:rPr lang="en-US" sz="2000" dirty="0"/>
              <a:t>Skip plugins and proxy and create first admin user</a:t>
            </a:r>
          </a:p>
          <a:p>
            <a:r>
              <a:rPr lang="en-US" sz="2000" dirty="0"/>
              <a:t>Change Jenkins &gt; Plugin Manager &gt; Advanced &gt; Update Site to </a:t>
            </a:r>
            <a:r>
              <a:rPr lang="en-US" sz="2000" dirty="0">
                <a:hlinkClick r:id="rId3"/>
              </a:rPr>
              <a:t>http://updates.jenkins.io/update-center.json</a:t>
            </a:r>
            <a:r>
              <a:rPr lang="en-US" sz="2000" dirty="0"/>
              <a:t> (no https)</a:t>
            </a:r>
          </a:p>
          <a:p>
            <a:r>
              <a:rPr lang="en-US" sz="2000" dirty="0"/>
              <a:t>Add Pipeline, Git, Maven and Docker plugins</a:t>
            </a:r>
          </a:p>
          <a:p>
            <a:r>
              <a:rPr lang="en-US" sz="2000" dirty="0"/>
              <a:t>Go to Jenkins &gt; Global Tool Configuration and add Java and Maven installations (ok to use the ones we just installed)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D8541-0E51-7B47-B2DF-8D75B2A7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5605930"/>
            <a:ext cx="683339" cy="365125"/>
          </a:xfrm>
        </p:spPr>
        <p:txBody>
          <a:bodyPr/>
          <a:lstStyle/>
          <a:p>
            <a:fld id="{F0BB864B-6740-4C26-B92B-86609F8DB3A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D8EBE-2109-1A4F-8E69-A2C98819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470" y="2408587"/>
            <a:ext cx="3028978" cy="1117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5E3B0-A2BF-8744-9CBD-4651C990A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941" y="3650159"/>
            <a:ext cx="3020005" cy="2622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1ADDA-E396-AD40-B4DC-B54C6D651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838" y="698814"/>
            <a:ext cx="1250210" cy="15923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9014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4188-3A50-FD4A-BB91-22BB420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Docker and </a:t>
            </a:r>
            <a:r>
              <a:rPr lang="en-US" dirty="0" err="1"/>
              <a:t>Portainer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862F6-A678-A540-BB9A-F3E01A91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31235"/>
            <a:ext cx="9420823" cy="461012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cs typeface="Consolas" panose="020B0609020204030204" pitchFamily="49" charset="0"/>
              </a:rPr>
              <a:t>Install Docker’s container manager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curl 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fsSL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get.docker.com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-o get-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docker.sh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&amp;&amp;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get-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docker.sh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>
                <a:cs typeface="Consolas" panose="020B0609020204030204" pitchFamily="49" charset="0"/>
              </a:rPr>
              <a:t>Test with “</a:t>
            </a:r>
            <a:r>
              <a:rPr lang="en-US" sz="2400" dirty="0" err="1">
                <a:cs typeface="Consolas" panose="020B0609020204030204" pitchFamily="49" charset="0"/>
              </a:rPr>
              <a:t>sudo</a:t>
            </a:r>
            <a:r>
              <a:rPr lang="en-US" sz="2400" dirty="0"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docker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en-US" sz="2400" dirty="0">
                <a:cs typeface="Consolas" panose="020B0609020204030204" pitchFamily="49" charset="0"/>
              </a:rPr>
              <a:t>”</a:t>
            </a:r>
          </a:p>
          <a:p>
            <a:r>
              <a:rPr lang="en-US" sz="2800" dirty="0">
                <a:cs typeface="Consolas" panose="020B0609020204030204" pitchFamily="49" charset="0"/>
              </a:rPr>
              <a:t>Install </a:t>
            </a:r>
            <a:r>
              <a:rPr lang="en-US" sz="2800" dirty="0" err="1">
                <a:cs typeface="Consolas" panose="020B0609020204030204" pitchFamily="49" charset="0"/>
              </a:rPr>
              <a:t>Portainer</a:t>
            </a:r>
            <a:r>
              <a:rPr lang="en-US" sz="2800" dirty="0">
                <a:cs typeface="Consolas" panose="020B0609020204030204" pitchFamily="49" charset="0"/>
              </a:rPr>
              <a:t> as your first container – it’s really helpful!</a:t>
            </a: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docker volume create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portainer_data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docker run -d -p 9000:9000 --name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portainer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--restart always -v 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/run/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docker.sock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/run/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docker.sock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-v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portainer_data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:/data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portainer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portainer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>
                <a:cs typeface="Consolas" panose="020B0609020204030204" pitchFamily="49" charset="0"/>
              </a:rPr>
              <a:t>Browse at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http://localhost:9000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97074-882D-7F45-AF41-04017CDC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90ACE-6493-AF4C-B59F-EDEE433B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29" y="5297231"/>
            <a:ext cx="4849907" cy="144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3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08055-A1C1-E945-BC6F-FB5D45E63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12194"/>
            <a:ext cx="9999375" cy="471864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Let’s start with a pre-made recipe…</a:t>
            </a:r>
          </a:p>
          <a:p>
            <a:r>
              <a:rPr lang="en-US" sz="2000" dirty="0"/>
              <a:t>Add a job named “</a:t>
            </a:r>
            <a:r>
              <a:rPr lang="en-US" sz="2000" dirty="0" err="1"/>
              <a:t>gs</a:t>
            </a:r>
            <a:r>
              <a:rPr lang="en-US" sz="2000" dirty="0"/>
              <a:t>-spring-boot-docker” of type “Pipeline”</a:t>
            </a:r>
          </a:p>
          <a:p>
            <a:r>
              <a:rPr lang="en-US" sz="2000" dirty="0"/>
              <a:t>Pipeline script: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node {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stage ("Git Clone") {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git 'https://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/spring-guides/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gs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-spring-boot-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docker.git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stage ("Compile and Test") {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-f complete/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pom.xml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clean package"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stage ("Docker Image Build") {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-f complete/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pom.xml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dockerfile:build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DskipTests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=true"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stage ("Stop and Remove Existing Containers") {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docker stop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gs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-spring-boot-docker || true"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docker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gs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-spring-boot-docker || true"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stage("Run Refreshed Container") {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docker run -d --restart=always -p 8001:8001 -p 9080:9080 --name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gs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-spring-boot-docker gs-spring-boot-docker:0.1.10"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"echo 'A running </a:t>
            </a:r>
            <a:r>
              <a:rPr lang="en-US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gs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-spring-boot-docker container should soon be available for remote debugging on port 8001.'"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/>
              <a:t>Click Save and Build Now</a:t>
            </a:r>
          </a:p>
          <a:p>
            <a:r>
              <a:rPr lang="en-US" sz="2000" dirty="0"/>
              <a:t>User 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docker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en-US" sz="2000" dirty="0"/>
              <a:t>”, “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docker logs xxx</a:t>
            </a:r>
            <a:r>
              <a:rPr lang="en-US" sz="2000" dirty="0"/>
              <a:t>” and </a:t>
            </a:r>
            <a:r>
              <a:rPr lang="en-US" sz="2000" dirty="0" err="1"/>
              <a:t>Portainer</a:t>
            </a:r>
            <a:r>
              <a:rPr lang="en-US" sz="2000" dirty="0"/>
              <a:t> to examine status</a:t>
            </a:r>
          </a:p>
          <a:p>
            <a:r>
              <a:rPr lang="en-US" sz="2000" i="1" dirty="0"/>
              <a:t>Check out </a:t>
            </a:r>
            <a:r>
              <a:rPr lang="en-US" sz="2000" i="1" dirty="0">
                <a:hlinkClick r:id="rId2"/>
              </a:rPr>
              <a:t>http://localhost:9080</a:t>
            </a:r>
            <a:r>
              <a:rPr lang="en-US" sz="2000" i="1" dirty="0"/>
              <a:t> with your browser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284FE-C9B3-E74C-8E2A-54C5C52A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1851"/>
          </a:xfrm>
        </p:spPr>
        <p:txBody>
          <a:bodyPr>
            <a:normAutofit/>
          </a:bodyPr>
          <a:lstStyle/>
          <a:p>
            <a:r>
              <a:rPr lang="en-US" dirty="0"/>
              <a:t>Test Docker with Spring Boot and Jenkins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AD3BF-0F69-6E48-A2C8-1DB04F10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C4C7-EAF4-4A0F-962F-319F7AD14CEE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A3DDA-48A4-D745-A541-B0967FD5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381C3-DD47-154D-BE04-EE0BF027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FA2385-83AD-F342-8002-1A7D6E74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22" y="2692821"/>
            <a:ext cx="4603206" cy="1017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174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41247"/>
            <a:ext cx="8596668" cy="835152"/>
          </a:xfrm>
        </p:spPr>
        <p:txBody>
          <a:bodyPr/>
          <a:lstStyle/>
          <a:p>
            <a:r>
              <a:rPr lang="en-US" dirty="0"/>
              <a:t>Pi4J LED Control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7334" y="1292645"/>
            <a:ext cx="8596668" cy="894886"/>
          </a:xfrm>
        </p:spPr>
        <p:txBody>
          <a:bodyPr>
            <a:normAutofit/>
          </a:bodyPr>
          <a:lstStyle/>
          <a:p>
            <a:r>
              <a:rPr lang="en-US" dirty="0"/>
              <a:t>Wire up the General Purpose </a:t>
            </a:r>
            <a:r>
              <a:rPr lang="en-US" dirty="0" err="1"/>
              <a:t>Input/Output</a:t>
            </a:r>
            <a:r>
              <a:rPr lang="en-US" dirty="0"/>
              <a:t> (GPIO) Pin #1 to an LED</a:t>
            </a:r>
          </a:p>
          <a:p>
            <a:r>
              <a:rPr lang="en-US" dirty="0"/>
              <a:t>Create a class with a Main method:</a:t>
            </a:r>
          </a:p>
          <a:p>
            <a:endParaRPr 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73737"/>
              </a:solidFill>
              <a:effectLst/>
              <a:latin typeface="Arial" charset="0"/>
              <a:ea typeface="inheri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46009" y="2246104"/>
            <a:ext cx="722743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ControlGpioExample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public static void main(String[]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 throws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InterruptedException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// create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gpio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controller and provision pin #01 as an output pin; turn on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final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GpioController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gpio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GpioFactory.getInstance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final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GpioPinDigitalOutput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pin =    	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gpio.provisionDigitalOutputPin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(RaspiPin.GPIO_01,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MyLED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PinState.LOW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// turn on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gpio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pin #01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pin.high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("--&gt; GPIO state should be: ON");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Thread.sleep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(5000);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// turn off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gpio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pin #01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pin.low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("--&gt; GPIO state should be: OFF");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Thread.sleep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(5000);</a:t>
            </a:r>
          </a:p>
          <a:p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// stop all GPIO activity/threads by shutting down the GPIO controller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gpio.shutdown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8B2663-B172-434F-986C-4BAADC90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372" y="4291682"/>
            <a:ext cx="2899591" cy="253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6A61B8-CC23-6B47-888D-407DA0C0363A}"/>
              </a:ext>
            </a:extLst>
          </p:cNvPr>
          <p:cNvSpPr txBox="1"/>
          <p:nvPr/>
        </p:nvSpPr>
        <p:spPr>
          <a:xfrm>
            <a:off x="8473440" y="3922350"/>
            <a:ext cx="37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Note</a:t>
            </a:r>
            <a:r>
              <a:rPr lang="en-US" dirty="0"/>
              <a:t>: Newer pinouts are different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E4209-8F3D-3541-A07B-832104F6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095" y="95603"/>
            <a:ext cx="2123652" cy="38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9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41239"/>
            <a:ext cx="8596668" cy="835152"/>
          </a:xfrm>
        </p:spPr>
        <p:txBody>
          <a:bodyPr/>
          <a:lstStyle/>
          <a:p>
            <a:r>
              <a:rPr lang="en-US" dirty="0"/>
              <a:t>Pi4J Button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7334" y="1292637"/>
            <a:ext cx="8596668" cy="508472"/>
          </a:xfrm>
        </p:spPr>
        <p:txBody>
          <a:bodyPr>
            <a:normAutofit/>
          </a:bodyPr>
          <a:lstStyle/>
          <a:p>
            <a:r>
              <a:rPr lang="en-US" dirty="0"/>
              <a:t>Wire up the General Purpose </a:t>
            </a:r>
            <a:r>
              <a:rPr lang="en-US" dirty="0" err="1"/>
              <a:t>Input/Output</a:t>
            </a:r>
            <a:r>
              <a:rPr lang="en-US" dirty="0"/>
              <a:t> (GPIO) Pin #2 to a button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92333"/>
            <a:ext cx="65" cy="18466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73737"/>
              </a:solidFill>
              <a:effectLst/>
              <a:latin typeface="Arial" charset="0"/>
              <a:ea typeface="inheri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1704" y="1716308"/>
            <a:ext cx="797941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ListenGpioExample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static void main(String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[]) throws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InterruptedException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// create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controller &amp; provision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pin #02 as input with internal pull down resistor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final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GpioController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GpioFactory.getInstance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final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GpioPinDigitalInput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myButton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gpio.provisionDigitalInputPin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(RaspiPin.GPIO_02, 	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PinPullResistance.PULL_DOWN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// create and register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pin listener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myButton.addListener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(new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GpioPinListenerDigital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    @Override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    public void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handleGpioPinDigitalStateChangeEvent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GpioPinDigitalStateChangeEvent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event) {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        // display pin state on console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(" --&gt; GPIO PIN STATE CHANGE: " +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event.getPin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 + " = " + 			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event.getState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    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});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 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// keep program running until user aborts (CTRL-C)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for (;;) {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Thread.sleep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(500);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gpio.shutdown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61DAD-7AD9-E941-A38B-A5885740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489" y="4213478"/>
            <a:ext cx="2902797" cy="2644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D11951-1B90-B042-A212-8E52FFDEA5A2}"/>
              </a:ext>
            </a:extLst>
          </p:cNvPr>
          <p:cNvSpPr txBox="1"/>
          <p:nvPr/>
        </p:nvSpPr>
        <p:spPr>
          <a:xfrm>
            <a:off x="8590663" y="3897290"/>
            <a:ext cx="373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Note</a:t>
            </a:r>
            <a:r>
              <a:rPr lang="en-US" dirty="0"/>
              <a:t>: Newer pinouts are different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EC1D40-93D7-BB4F-9811-F6DB58BD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095" y="95603"/>
            <a:ext cx="2123652" cy="38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7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09DE-6379-AC46-A0FC-5D223EEF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13802"/>
            <a:ext cx="8596668" cy="696686"/>
          </a:xfrm>
        </p:spPr>
        <p:txBody>
          <a:bodyPr/>
          <a:lstStyle/>
          <a:p>
            <a:r>
              <a:rPr lang="en-US" dirty="0"/>
              <a:t>Combined “pi4jdemo”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947EC-5C24-ED45-994E-F6CFA2F0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5945564"/>
            <a:ext cx="911939" cy="365125"/>
          </a:xfrm>
        </p:spPr>
        <p:txBody>
          <a:bodyPr/>
          <a:lstStyle/>
          <a:p>
            <a:fld id="{597AC4C7-EAF4-4A0F-962F-319F7AD14CEE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BCD7-A7B7-4941-B762-2051B2A6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945564"/>
            <a:ext cx="6297612" cy="365125"/>
          </a:xfrm>
        </p:spPr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942D4-2DD1-3845-9767-2C80A190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5945564"/>
            <a:ext cx="683339" cy="365125"/>
          </a:xfrm>
        </p:spPr>
        <p:txBody>
          <a:bodyPr/>
          <a:lstStyle/>
          <a:p>
            <a:fld id="{F0BB864B-6740-4C26-B92B-86609F8DB3A6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1AC8B5-1B9A-F04F-9D04-337A16CF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8" y="1196398"/>
            <a:ext cx="6728404" cy="5265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DBFB35-C321-CB41-9885-92C18161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72" y="1196398"/>
            <a:ext cx="3949019" cy="526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47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84FE-C9B3-E74C-8E2A-54C5C52A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093683" cy="661851"/>
          </a:xfrm>
        </p:spPr>
        <p:txBody>
          <a:bodyPr>
            <a:normAutofit fontScale="90000"/>
          </a:bodyPr>
          <a:lstStyle/>
          <a:p>
            <a:r>
              <a:rPr lang="en-US" dirty="0"/>
              <a:t>Test combined pi4jdemo “natively” with 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08055-A1C1-E945-BC6F-FB5D45E63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450"/>
            <a:ext cx="8596668" cy="2592553"/>
          </a:xfrm>
        </p:spPr>
        <p:txBody>
          <a:bodyPr>
            <a:normAutofit/>
          </a:bodyPr>
          <a:lstStyle/>
          <a:p>
            <a:r>
              <a:rPr lang="en-US" sz="1600" dirty="0"/>
              <a:t>Let’s start with a pre-made recipe…</a:t>
            </a:r>
          </a:p>
          <a:p>
            <a:r>
              <a:rPr lang="en-US" sz="1600" dirty="0"/>
              <a:t>Add a job named “pi4jdemo-pipeline” of type “Pipeline”</a:t>
            </a:r>
          </a:p>
          <a:p>
            <a:r>
              <a:rPr lang="en-US" sz="1600" dirty="0"/>
              <a:t>Specify: Pipeline script from SCM</a:t>
            </a:r>
          </a:p>
          <a:p>
            <a:r>
              <a:rPr lang="en-US" sz="1600" dirty="0"/>
              <a:t>Repository URL: </a:t>
            </a:r>
            <a:r>
              <a:rPr lang="en-US" sz="1600" dirty="0">
                <a:hlinkClick r:id="rId2"/>
              </a:rPr>
              <a:t>https://github.com/rudderfeet/pi4jdemo.git</a:t>
            </a:r>
            <a:endParaRPr lang="en-US" sz="1600" dirty="0"/>
          </a:p>
          <a:p>
            <a:r>
              <a:rPr lang="en-US" sz="1600" dirty="0"/>
              <a:t>Script Path: </a:t>
            </a:r>
            <a:r>
              <a:rPr lang="en-US" sz="1600" dirty="0" err="1"/>
              <a:t>src</a:t>
            </a:r>
            <a:r>
              <a:rPr lang="en-US" sz="1600" dirty="0"/>
              <a:t>/main/resources/deployment/native/</a:t>
            </a:r>
            <a:r>
              <a:rPr lang="en-US" sz="1600" dirty="0" err="1"/>
              <a:t>Jenkinsfile</a:t>
            </a:r>
            <a:endParaRPr lang="en-US" sz="1600" dirty="0"/>
          </a:p>
          <a:p>
            <a:r>
              <a:rPr lang="en-US" sz="1600" dirty="0"/>
              <a:t>Click Save and Build Now</a:t>
            </a:r>
          </a:p>
          <a:p>
            <a:r>
              <a:rPr lang="en-US" sz="1600" i="1" dirty="0"/>
              <a:t>Behold the blinking lights!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AD3BF-0F69-6E48-A2C8-1DB04F10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C4C7-EAF4-4A0F-962F-319F7AD14CEE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A3DDA-48A4-D745-A541-B0967FD5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381C3-DD47-154D-BE04-EE0BF027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19D68-F18B-D64A-8264-7596BA30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3995269"/>
            <a:ext cx="3683598" cy="2542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642FA-BAD9-4445-A529-C1CFBA38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097" y="3321412"/>
            <a:ext cx="6657076" cy="321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6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5624"/>
            <a:ext cx="6446278" cy="480277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Who am I and what this is about?</a:t>
            </a:r>
          </a:p>
          <a:p>
            <a:r>
              <a:rPr lang="en-US" sz="2800" dirty="0"/>
              <a:t>What is the Raspberry Pi</a:t>
            </a:r>
          </a:p>
          <a:p>
            <a:r>
              <a:rPr lang="en-US" sz="2800" dirty="0"/>
              <a:t>Why run Java on the Pi</a:t>
            </a:r>
          </a:p>
          <a:p>
            <a:r>
              <a:rPr lang="en-US" sz="2800" dirty="0"/>
              <a:t>Why play with Jenkins and Docker</a:t>
            </a:r>
          </a:p>
          <a:p>
            <a:r>
              <a:rPr lang="en-US" sz="2800" dirty="0"/>
              <a:t>Let’s get started</a:t>
            </a:r>
          </a:p>
          <a:p>
            <a:pPr lvl="1"/>
            <a:r>
              <a:rPr lang="en-US" sz="2600" dirty="0"/>
              <a:t>Making the Pi</a:t>
            </a:r>
          </a:p>
          <a:p>
            <a:pPr lvl="1"/>
            <a:r>
              <a:rPr lang="en-US" sz="2600" dirty="0"/>
              <a:t>Installing Java, Jenkins and Docker</a:t>
            </a:r>
          </a:p>
          <a:p>
            <a:pPr lvl="1"/>
            <a:r>
              <a:rPr lang="en-US" sz="2600" dirty="0"/>
              <a:t>Two Examples</a:t>
            </a:r>
          </a:p>
          <a:p>
            <a:r>
              <a:rPr lang="en-US" sz="2800" dirty="0"/>
              <a:t>Additional Resources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2</a:t>
            </a:fld>
            <a:endParaRPr lang="en-US"/>
          </a:p>
        </p:txBody>
      </p:sp>
      <p:pic>
        <p:nvPicPr>
          <p:cNvPr id="4100" name="Picture 4" descr="http://i.telegraph.co.uk/multimedia/archive/02696/Raspberry3_2696366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32" y="3240620"/>
            <a:ext cx="4316469" cy="269653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7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Java, Jenkins, Docker and Pi Dev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2" y="1525589"/>
            <a:ext cx="10382553" cy="5007733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Develop Java any way you want using Eclipse/VS Code/etc.</a:t>
            </a:r>
          </a:p>
          <a:p>
            <a:r>
              <a:rPr lang="en-US" sz="2400" dirty="0"/>
              <a:t>Use Git with Jenkins to pull down updates to the Pi</a:t>
            </a:r>
          </a:p>
          <a:p>
            <a:r>
              <a:rPr lang="en-US" sz="2400" dirty="0"/>
              <a:t>Place Pi-specific unit tests into their own build profiles which run only on the Pi</a:t>
            </a:r>
          </a:p>
          <a:p>
            <a:r>
              <a:rPr lang="en-US" sz="2400" dirty="0"/>
              <a:t>Docker containers can’t access </a:t>
            </a:r>
            <a:r>
              <a:rPr lang="en-US" sz="2400" dirty="0" err="1"/>
              <a:t>WiringPi</a:t>
            </a:r>
            <a:r>
              <a:rPr lang="en-US" sz="2400" dirty="0"/>
              <a:t> hardware support, so run those ”natively”</a:t>
            </a:r>
          </a:p>
          <a:p>
            <a:r>
              <a:rPr lang="en-US" sz="2400" dirty="0"/>
              <a:t>Spring Boot Web apps </a:t>
            </a:r>
            <a:r>
              <a:rPr lang="en-US" sz="2400" i="1" dirty="0"/>
              <a:t>can</a:t>
            </a:r>
            <a:r>
              <a:rPr lang="en-US" sz="2400" dirty="0"/>
              <a:t> take several minutes to containerize and start - be patient!</a:t>
            </a:r>
          </a:p>
          <a:p>
            <a:r>
              <a:rPr lang="en-US" sz="2400" dirty="0"/>
              <a:t>Embrace incremental learning – get small basics to work then build upon them</a:t>
            </a:r>
          </a:p>
          <a:p>
            <a:r>
              <a:rPr lang="en-US" sz="2400" dirty="0"/>
              <a:t>Pi4J docs are at </a:t>
            </a:r>
            <a:r>
              <a:rPr lang="en-US" sz="2400" dirty="0">
                <a:hlinkClick r:id="rId2"/>
              </a:rPr>
              <a:t>http://pi4j.com/</a:t>
            </a:r>
            <a:r>
              <a:rPr lang="en-US" sz="2400" dirty="0"/>
              <a:t>; Note that Pi4j/</a:t>
            </a:r>
            <a:r>
              <a:rPr lang="en-US" sz="2400" dirty="0" err="1"/>
              <a:t>WiringPi</a:t>
            </a:r>
            <a:r>
              <a:rPr lang="en-US" sz="2400" dirty="0"/>
              <a:t> pin numbers are different from most breakout boards – see </a:t>
            </a:r>
            <a:r>
              <a:rPr lang="en-US" sz="2400" dirty="0">
                <a:hlinkClick r:id="rId3"/>
              </a:rPr>
              <a:t>http://pi4j.com/pins/model-3b-rev1.html</a:t>
            </a:r>
            <a:r>
              <a:rPr lang="en-US" sz="2400" dirty="0"/>
              <a:t> </a:t>
            </a:r>
          </a:p>
          <a:p>
            <a:r>
              <a:rPr lang="en-US" sz="2400" dirty="0"/>
              <a:t>Debug with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gpio</a:t>
            </a:r>
            <a:r>
              <a:rPr lang="en-US" sz="2400" dirty="0"/>
              <a:t> utility described at </a:t>
            </a:r>
            <a:r>
              <a:rPr lang="en-US" sz="2400" dirty="0">
                <a:hlinkClick r:id="rId4"/>
              </a:rPr>
              <a:t>http://wiringpi.com/the-gpio-utility/</a:t>
            </a:r>
            <a:r>
              <a:rPr lang="en-US" sz="2400" dirty="0"/>
              <a:t> 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5"/>
              </a:rPr>
              <a:t>https://github.com/Pi4J/pi4j/tree/master/pi4j-example/src/main/java</a:t>
            </a:r>
            <a:r>
              <a:rPr lang="en-US" sz="2400" dirty="0"/>
              <a:t> for popular pi4j hardware chip support, I2C, SPI, </a:t>
            </a:r>
            <a:r>
              <a:rPr lang="en-US" sz="2400" dirty="0" err="1"/>
              <a:t>GPSes</a:t>
            </a:r>
            <a:r>
              <a:rPr lang="en-US" sz="2400" dirty="0"/>
              <a:t>, ADCs, DACs, temp and humidity probes, etc.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51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7334" y="1525589"/>
            <a:ext cx="8318620" cy="50058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Remember that things like Maven, Spring Boot and embedded Tomcat can be easily deployed to the Pi, just like a corporate web application or middleware</a:t>
            </a:r>
          </a:p>
          <a:p>
            <a:r>
              <a:rPr lang="en-US" sz="2400" dirty="0"/>
              <a:t>The possibilities are endless - server-side embedded Tomcat running Spring Boot connecting to MySQL, announcing to Twitter, graphing to </a:t>
            </a:r>
            <a:r>
              <a:rPr lang="en-US" sz="2400" dirty="0" err="1"/>
              <a:t>Plot.ly</a:t>
            </a:r>
            <a:r>
              <a:rPr lang="en-US" sz="2400" dirty="0"/>
              <a:t>, posting to Facebook, dropping messages to MQ, calling REST and SOAP APIs, measuring voltages, controlling relays, display panels and lights, gathering coordinates, taking pictures, learning about clustering and more!</a:t>
            </a:r>
          </a:p>
          <a:p>
            <a:r>
              <a:rPr lang="en-US" sz="2400" dirty="0"/>
              <a:t>Pi4jdemo source code: </a:t>
            </a:r>
            <a:r>
              <a:rPr lang="en-US" sz="2400" dirty="0">
                <a:hlinkClick r:id="rId2"/>
              </a:rPr>
              <a:t>https://github.com/rudderfeet/pi4jdemo</a:t>
            </a:r>
            <a:r>
              <a:rPr lang="en-US" sz="2400" dirty="0"/>
              <a:t> </a:t>
            </a:r>
          </a:p>
          <a:p>
            <a:r>
              <a:rPr lang="en-US" sz="2400" i="1" dirty="0"/>
              <a:t>Scott McCrory – </a:t>
            </a:r>
            <a:r>
              <a:rPr lang="en-US" sz="2400" i="1" dirty="0" err="1"/>
              <a:t>scott@mccrory.us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76A87-4420-A64C-97CD-4C8F0E78C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0" y="3711823"/>
            <a:ext cx="2985200" cy="2985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D5614-991E-1546-944C-EE34A1394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9" y="521185"/>
            <a:ext cx="2916746" cy="27629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1264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what this is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2229"/>
            <a:ext cx="5880629" cy="476604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I’m Scott McCrory; Sr. I.T. Enterprise Architect at Huntington National Bank; 35 years I.T.; Getting back to my BSEET roots of physical computing</a:t>
            </a:r>
          </a:p>
          <a:p>
            <a:r>
              <a:rPr lang="en-US" sz="2800" dirty="0"/>
              <a:t>Target Audience: Java developers who want to apply daytime knowledge to Docker, Jenkins, physical computing and low-power Linux-based microcontrollers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5D173-AA53-D040-940D-E479C1CBC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98" y="1632508"/>
            <a:ext cx="4140350" cy="40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9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0EA4-B48C-4942-A51F-8D078B74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4434"/>
          </a:xfrm>
        </p:spPr>
        <p:txBody>
          <a:bodyPr/>
          <a:lstStyle/>
          <a:p>
            <a:r>
              <a:rPr lang="en-US" dirty="0"/>
              <a:t>Wait a sec – 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ED5AB-AECC-4C49-AC9E-955222CB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71749"/>
            <a:ext cx="9267855" cy="4569613"/>
          </a:xfrm>
        </p:spPr>
        <p:txBody>
          <a:bodyPr>
            <a:normAutofit/>
          </a:bodyPr>
          <a:lstStyle/>
          <a:p>
            <a:r>
              <a:rPr lang="en-US" sz="2400" dirty="0"/>
              <a:t>Who are the Java Developers?</a:t>
            </a:r>
          </a:p>
          <a:p>
            <a:pPr lvl="1"/>
            <a:r>
              <a:rPr lang="en-US" sz="2200" dirty="0"/>
              <a:t>Familiar with Maven?</a:t>
            </a:r>
          </a:p>
          <a:p>
            <a:pPr lvl="1"/>
            <a:r>
              <a:rPr lang="en-US" sz="2200" dirty="0"/>
              <a:t>How about Spring?</a:t>
            </a:r>
          </a:p>
          <a:p>
            <a:r>
              <a:rPr lang="en-US" sz="2400" dirty="0"/>
              <a:t>Familiar with Jenkins and Continuous Integration?</a:t>
            </a:r>
          </a:p>
          <a:p>
            <a:r>
              <a:rPr lang="en-US" sz="2400" dirty="0"/>
              <a:t>Familiar with Docker and Containerization?</a:t>
            </a:r>
          </a:p>
          <a:p>
            <a:r>
              <a:rPr lang="en-US" sz="2400" dirty="0"/>
              <a:t>Familiar with Linux?</a:t>
            </a:r>
          </a:p>
          <a:p>
            <a:r>
              <a:rPr lang="en-US" sz="2400" dirty="0"/>
              <a:t>Familiar with basic electronics?</a:t>
            </a:r>
          </a:p>
          <a:p>
            <a:endParaRPr lang="en-US" sz="2400" dirty="0"/>
          </a:p>
          <a:p>
            <a:r>
              <a:rPr lang="en-US" sz="2400" dirty="0"/>
              <a:t>It’s OK if you are light on any of these – that’s what this is for!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A31E7-179D-1346-B961-40EF5DF9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C4C7-EAF4-4A0F-962F-319F7AD14CEE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10F9E-D595-914B-B77F-3B6BC950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27290-C7AA-0A4B-9BE1-DB5153195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6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Raspberry Pi (3 Model B+)?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262" y="1310796"/>
            <a:ext cx="8867041" cy="553344"/>
          </a:xfrm>
        </p:spPr>
        <p:txBody>
          <a:bodyPr>
            <a:normAutofit/>
          </a:bodyPr>
          <a:lstStyle/>
          <a:p>
            <a:r>
              <a:rPr lang="en-US" sz="2000" dirty="0"/>
              <a:t>A microcomputer that runs </a:t>
            </a:r>
            <a:r>
              <a:rPr lang="en-US" sz="2000" b="1" dirty="0"/>
              <a:t>Linux</a:t>
            </a:r>
            <a:r>
              <a:rPr lang="en-US" sz="2000" dirty="0"/>
              <a:t> or </a:t>
            </a:r>
            <a:r>
              <a:rPr lang="en-US" sz="2000" b="1" dirty="0"/>
              <a:t>Windows</a:t>
            </a:r>
            <a:r>
              <a:rPr lang="en-US" sz="2000" dirty="0"/>
              <a:t> </a:t>
            </a:r>
            <a:r>
              <a:rPr lang="en-US" sz="2000" b="1" dirty="0"/>
              <a:t>10</a:t>
            </a:r>
            <a:r>
              <a:rPr lang="en-US" sz="2000" dirty="0"/>
              <a:t> for under $40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9931781" y="842982"/>
            <a:ext cx="376445" cy="45719"/>
          </a:xfrm>
        </p:spPr>
        <p:txBody>
          <a:bodyPr/>
          <a:lstStyle/>
          <a:p>
            <a:r>
              <a:rPr lang="en-US" dirty="0"/>
              <a:t>Java on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FB8B5-CD79-2046-A994-92F2D1422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69" y="1744116"/>
            <a:ext cx="6086982" cy="438262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78325D-BA92-DA46-90CD-38A477B7A1E5}"/>
              </a:ext>
            </a:extLst>
          </p:cNvPr>
          <p:cNvSpPr txBox="1">
            <a:spLocks/>
          </p:cNvSpPr>
          <p:nvPr/>
        </p:nvSpPr>
        <p:spPr>
          <a:xfrm>
            <a:off x="608261" y="6136620"/>
            <a:ext cx="8867041" cy="553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u="sng" dirty="0"/>
              <a:t>Note</a:t>
            </a:r>
            <a:r>
              <a:rPr lang="en-US" sz="2000" dirty="0"/>
              <a:t>: Unlike Arduino, no ADC pins, and the kernel is multitasking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D42629-82CC-164C-94BF-CCC8057305C8}"/>
              </a:ext>
            </a:extLst>
          </p:cNvPr>
          <p:cNvSpPr txBox="1"/>
          <p:nvPr/>
        </p:nvSpPr>
        <p:spPr>
          <a:xfrm>
            <a:off x="7854472" y="2554229"/>
            <a:ext cx="2090657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Did you know that a $40 Pi3B+ runs </a:t>
            </a:r>
            <a:r>
              <a:rPr lang="en-US" b="1" i="1" dirty="0"/>
              <a:t>twice</a:t>
            </a:r>
            <a:r>
              <a:rPr lang="en-US" i="1" dirty="0"/>
              <a:t> as many MFLOPS as a 1970s $9M Cray 1 supercomputer?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CD351D-2ED9-EA41-B1B8-33EAB91F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941" y="4525772"/>
            <a:ext cx="918169" cy="918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4DAC3A-3BE8-A44E-9F8F-E47D9BBC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472" y="4525772"/>
            <a:ext cx="918169" cy="9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8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Run Java on the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3566"/>
            <a:ext cx="8334144" cy="3036634"/>
          </a:xfrm>
        </p:spPr>
        <p:txBody>
          <a:bodyPr>
            <a:noAutofit/>
          </a:bodyPr>
          <a:lstStyle/>
          <a:p>
            <a:r>
              <a:rPr lang="en-US" sz="2400" dirty="0"/>
              <a:t>Well-known and mature language, ecosystem, processes and practices; remains in high demand in the market</a:t>
            </a:r>
          </a:p>
          <a:p>
            <a:r>
              <a:rPr lang="en-US" sz="2400" dirty="0"/>
              <a:t>Leverage and reinforce what you do at work</a:t>
            </a:r>
          </a:p>
          <a:p>
            <a:r>
              <a:rPr lang="en-US" sz="2400" dirty="0"/>
              <a:t>Use Eclipse, VS Code, IntelliJ, NetBeans, Maven, Spring Boot and most everything else from your day job</a:t>
            </a:r>
          </a:p>
          <a:p>
            <a:r>
              <a:rPr lang="en-US" sz="2400" dirty="0"/>
              <a:t>The </a:t>
            </a:r>
            <a:r>
              <a:rPr lang="en-US" sz="2400" u="sng" dirty="0"/>
              <a:t>Pi4j</a:t>
            </a:r>
            <a:r>
              <a:rPr lang="en-US" sz="2400" dirty="0"/>
              <a:t> library provides access to the Pi's GPIO pins to interface with electronics!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5997816"/>
            <a:ext cx="683339" cy="365125"/>
          </a:xfrm>
        </p:spPr>
        <p:txBody>
          <a:bodyPr/>
          <a:lstStyle/>
          <a:p>
            <a:fld id="{F0BB864B-6740-4C26-B92B-86609F8DB3A6}" type="slidenum">
              <a:rPr lang="en-US" smtClean="0"/>
              <a:t>6</a:t>
            </a:fld>
            <a:endParaRPr lang="en-US" dirty="0"/>
          </a:p>
        </p:txBody>
      </p:sp>
      <p:pic>
        <p:nvPicPr>
          <p:cNvPr id="5122" name="Picture 2" descr="Pi4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228" y="5561245"/>
            <a:ext cx="34956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earn.adafruit.com/system/guides/images/000/001/216/medium800/project-picture.jpg?145358268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77" y="5059316"/>
            <a:ext cx="2451601" cy="13207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earn.adafruit.com/system/guides/images/000/001/219/medium800/ada-final.jpg?145326066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178" y="5059316"/>
            <a:ext cx="1761065" cy="13207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earn.adafruit.com/system/guides/images/000/001/214/medium800/IMG_4495.jpg?14529072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26" y="349973"/>
            <a:ext cx="2173705" cy="14482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earn.adafruit.com/system/guides/images/000/000/873/medium800/overview_web.jpg?144830205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27" y="2447109"/>
            <a:ext cx="2195827" cy="13559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67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12B7-31DB-5747-B36D-70D464B2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28220" cy="1320800"/>
          </a:xfrm>
        </p:spPr>
        <p:txBody>
          <a:bodyPr/>
          <a:lstStyle/>
          <a:p>
            <a:r>
              <a:rPr lang="en-US" dirty="0"/>
              <a:t>Why play with Jenkins &amp; Docker on the 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63E83-2AB3-8845-AFB6-C0C05FA9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44487"/>
            <a:ext cx="9146118" cy="4962000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Jenkins</a:t>
            </a:r>
          </a:p>
          <a:p>
            <a:pPr lvl="1"/>
            <a:r>
              <a:rPr lang="en-US" sz="2400" dirty="0"/>
              <a:t>Extremely popular &amp; free “continuous integration” tool to regularly build, test, scan and deploy code</a:t>
            </a:r>
          </a:p>
          <a:p>
            <a:pPr lvl="1"/>
            <a:r>
              <a:rPr lang="en-US" sz="2400" dirty="0"/>
              <a:t>Has a massive library of plugins available</a:t>
            </a:r>
          </a:p>
          <a:p>
            <a:pPr lvl="1"/>
            <a:r>
              <a:rPr lang="en-US" sz="2400" dirty="0"/>
              <a:t>Runs on the Pi just fine!</a:t>
            </a:r>
          </a:p>
          <a:p>
            <a:r>
              <a:rPr lang="en-US" sz="2400" b="1" dirty="0"/>
              <a:t>Docker</a:t>
            </a:r>
          </a:p>
          <a:p>
            <a:pPr lvl="1"/>
            <a:r>
              <a:rPr lang="en-US" sz="2400" dirty="0"/>
              <a:t>Vertical software stack (</a:t>
            </a:r>
            <a:r>
              <a:rPr lang="en-US" sz="2400" dirty="0" err="1"/>
              <a:t>OS+server</a:t>
            </a:r>
            <a:r>
              <a:rPr lang="en-US" sz="2400" dirty="0"/>
              <a:t>) container manager</a:t>
            </a:r>
          </a:p>
          <a:p>
            <a:pPr lvl="1"/>
            <a:r>
              <a:rPr lang="en-US" sz="2400" dirty="0"/>
              <a:t>Containerization is lighter, faster and more scalable than virtualization, with only small decreases in isolation</a:t>
            </a:r>
          </a:p>
          <a:p>
            <a:pPr lvl="1"/>
            <a:r>
              <a:rPr lang="en-US" sz="2400" dirty="0"/>
              <a:t>Docker is awesome during development, even better for PROD</a:t>
            </a:r>
          </a:p>
          <a:p>
            <a:pPr lvl="1"/>
            <a:r>
              <a:rPr lang="en-US" sz="2400" dirty="0"/>
              <a:t>Runs on the Pi just fine!</a:t>
            </a:r>
          </a:p>
          <a:p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F2F67-2E5B-3843-B4C4-B8E1D28B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CFDB4-EFA6-3945-A178-23067A22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57" y="1731065"/>
            <a:ext cx="1270000" cy="175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C6FF3-1557-4348-8227-2DE96FD2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451" y="4187687"/>
            <a:ext cx="2045824" cy="18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0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073D-54A5-7847-9824-384DEF47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5394"/>
          </a:xfrm>
        </p:spPr>
        <p:txBody>
          <a:bodyPr/>
          <a:lstStyle/>
          <a:p>
            <a:r>
              <a:rPr lang="en-US" dirty="0"/>
              <a:t>Development 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98353-F95A-DB42-85FB-0CDB74DC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C4C7-EAF4-4A0F-962F-319F7AD14CEE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98366-9AA2-D24C-A4FD-D2C613AD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Java on the Raspberry 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37847-817B-B147-9EFB-F657EFCF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8</a:t>
            </a:fld>
            <a:endParaRPr lang="en-US"/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3B7DF733-1902-1146-B29B-06DE48D99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724" y="3560241"/>
            <a:ext cx="2020862" cy="2020862"/>
          </a:xfrm>
          <a:prstGeom prst="rect">
            <a:avLst/>
          </a:prstGeom>
        </p:spPr>
      </p:pic>
      <p:pic>
        <p:nvPicPr>
          <p:cNvPr id="12" name="Graphic 11" descr="CloudComputing">
            <a:extLst>
              <a:ext uri="{FF2B5EF4-FFF2-40B4-BE49-F238E27FC236}">
                <a16:creationId xmlns:a16="http://schemas.microsoft.com/office/drawing/2014/main" id="{C988409E-0DA5-4448-9D32-0D485AC0F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894" y="1055947"/>
            <a:ext cx="4746106" cy="4746106"/>
          </a:xfrm>
          <a:prstGeom prst="rect">
            <a:avLst/>
          </a:prstGeom>
        </p:spPr>
      </p:pic>
      <p:pic>
        <p:nvPicPr>
          <p:cNvPr id="14" name="Graphic 13" descr="Arrow: Rotate right">
            <a:extLst>
              <a:ext uri="{FF2B5EF4-FFF2-40B4-BE49-F238E27FC236}">
                <a16:creationId xmlns:a16="http://schemas.microsoft.com/office/drawing/2014/main" id="{587A2F64-48A8-484A-B5EB-F393C7141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9980" y="2352235"/>
            <a:ext cx="1459822" cy="14598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7D1CED-B7D7-F741-AD64-535A1E0AACBD}"/>
              </a:ext>
            </a:extLst>
          </p:cNvPr>
          <p:cNvSpPr txBox="1"/>
          <p:nvPr/>
        </p:nvSpPr>
        <p:spPr>
          <a:xfrm>
            <a:off x="4024256" y="216756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BD4D13-E016-C149-B2F8-DF752D9CE958}"/>
              </a:ext>
            </a:extLst>
          </p:cNvPr>
          <p:cNvSpPr txBox="1"/>
          <p:nvPr/>
        </p:nvSpPr>
        <p:spPr>
          <a:xfrm>
            <a:off x="2622882" y="394385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145042-0956-1B48-B702-B05816A3D500}"/>
              </a:ext>
            </a:extLst>
          </p:cNvPr>
          <p:cNvSpPr txBox="1"/>
          <p:nvPr/>
        </p:nvSpPr>
        <p:spPr>
          <a:xfrm>
            <a:off x="7582994" y="4228998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Jenkins</a:t>
            </a:r>
          </a:p>
          <a:p>
            <a:pPr algn="ctr"/>
            <a:r>
              <a:rPr lang="en-US" dirty="0"/>
              <a:t>Docker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5FD2F-3AAA-4048-BB4F-57A53A52892C}"/>
              </a:ext>
            </a:extLst>
          </p:cNvPr>
          <p:cNvSpPr txBox="1"/>
          <p:nvPr/>
        </p:nvSpPr>
        <p:spPr>
          <a:xfrm>
            <a:off x="1806152" y="558110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PC(s)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D13A9-D6C5-AB40-883D-6E883F641D61}"/>
              </a:ext>
            </a:extLst>
          </p:cNvPr>
          <p:cNvSpPr txBox="1"/>
          <p:nvPr/>
        </p:nvSpPr>
        <p:spPr>
          <a:xfrm>
            <a:off x="5767386" y="5523648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Pi(s)</a:t>
            </a:r>
          </a:p>
        </p:txBody>
      </p:sp>
    </p:spTree>
    <p:extLst>
      <p:ext uri="{BB962C8B-B14F-4D97-AF65-F5344CB8AC3E}">
        <p14:creationId xmlns:p14="http://schemas.microsoft.com/office/powerpoint/2010/main" val="424971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38154" cy="1320800"/>
          </a:xfrm>
        </p:spPr>
        <p:txBody>
          <a:bodyPr/>
          <a:lstStyle/>
          <a:p>
            <a:r>
              <a:rPr lang="en-US" dirty="0"/>
              <a:t>Getting started with Pi – Install the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6249"/>
            <a:ext cx="7778689" cy="488089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We’ll assume you have a keyboard, mouse and monitor</a:t>
            </a:r>
          </a:p>
          <a:p>
            <a:r>
              <a:rPr lang="en-US" sz="2400" dirty="0"/>
              <a:t>Get a Pi3B+, 8+ gig Class 10 MicroSD memory card, 2.5A micro USB power supply and HDMI cable.  Optionally splurge on a 7” touch display</a:t>
            </a:r>
            <a:r>
              <a:rPr lang="en-US" sz="2400"/>
              <a:t>, stand </a:t>
            </a:r>
            <a:r>
              <a:rPr lang="en-US" sz="2400" dirty="0"/>
              <a:t>and camera</a:t>
            </a:r>
          </a:p>
          <a:p>
            <a:r>
              <a:rPr lang="en-US" sz="2400" dirty="0"/>
              <a:t>Download an OS image and write it to MicroSD</a:t>
            </a:r>
          </a:p>
          <a:p>
            <a:pPr lvl="1"/>
            <a:r>
              <a:rPr lang="en-US" sz="2000" dirty="0"/>
              <a:t>Raspbian: </a:t>
            </a:r>
            <a:r>
              <a:rPr lang="en-US" sz="2000" dirty="0">
                <a:hlinkClick r:id="rId2"/>
              </a:rPr>
              <a:t>https://www.raspberrypi.org/downloads/raspbian/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Follow </a:t>
            </a:r>
            <a:r>
              <a:rPr lang="en-US" sz="2000" dirty="0">
                <a:hlinkClick r:id="rId3"/>
              </a:rPr>
              <a:t>https://www.raspberrypi.org/documentation/installation/installing-images/README.md</a:t>
            </a:r>
            <a:r>
              <a:rPr lang="en-US" sz="2000" dirty="0"/>
              <a:t> </a:t>
            </a:r>
          </a:p>
          <a:p>
            <a:pPr lvl="1"/>
            <a:r>
              <a:rPr lang="en-US" sz="2400" dirty="0"/>
              <a:t>Insert card into your Pi, attach a monitor, keyboard and mouse, and power it up!</a:t>
            </a:r>
            <a:endParaRPr lang="is-IS" sz="2400" dirty="0"/>
          </a:p>
          <a:p>
            <a:pPr lvl="1"/>
            <a:r>
              <a:rPr lang="is-IS" sz="2400" dirty="0"/>
              <a:t>Default credentials are “</a:t>
            </a:r>
            <a:r>
              <a:rPr lang="is-IS" sz="2400" dirty="0">
                <a:latin typeface="Consolas" panose="020B0609020204030204" pitchFamily="49" charset="0"/>
                <a:cs typeface="Consolas" panose="020B0609020204030204" pitchFamily="49" charset="0"/>
              </a:rPr>
              <a:t>pi</a:t>
            </a:r>
            <a:r>
              <a:rPr lang="is-IS" sz="2400" dirty="0"/>
              <a:t>” and “</a:t>
            </a:r>
            <a:r>
              <a:rPr lang="is-IS" sz="2400" dirty="0">
                <a:latin typeface="Consolas" panose="020B0609020204030204" pitchFamily="49" charset="0"/>
                <a:cs typeface="Consolas" panose="020B0609020204030204" pitchFamily="49" charset="0"/>
              </a:rPr>
              <a:t>raspberry</a:t>
            </a:r>
            <a:r>
              <a:rPr lang="is-IS" sz="2400" dirty="0"/>
              <a:t>”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B864B-6740-4C26-B92B-86609F8DB3A6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B306F-99F4-154B-A6E5-034B0096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662" y="3813132"/>
            <a:ext cx="3291225" cy="1514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90AC1-90A8-B94B-A9FA-27C2D2E47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662" y="1530654"/>
            <a:ext cx="3286479" cy="171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502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2040</TotalTime>
  <Words>1793</Words>
  <Application>Microsoft Macintosh PowerPoint</Application>
  <PresentationFormat>Widescreen</PresentationFormat>
  <Paragraphs>244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inherit</vt:lpstr>
      <vt:lpstr>Trebuchet MS</vt:lpstr>
      <vt:lpstr>Wingdings 3</vt:lpstr>
      <vt:lpstr>Facet</vt:lpstr>
      <vt:lpstr>Physical Computing, Java and DevOps on the Raspberry Pi</vt:lpstr>
      <vt:lpstr>Agenda</vt:lpstr>
      <vt:lpstr>Who am I and what this is about?</vt:lpstr>
      <vt:lpstr>Wait a sec – who are YOU?</vt:lpstr>
      <vt:lpstr>What is the Raspberry Pi (3 Model B+)?</vt:lpstr>
      <vt:lpstr>Why Run Java on the Pi?</vt:lpstr>
      <vt:lpstr>Why play with Jenkins &amp; Docker on the Pi?</vt:lpstr>
      <vt:lpstr>Development Flow</vt:lpstr>
      <vt:lpstr>Getting started with Pi – Install the OS</vt:lpstr>
      <vt:lpstr>Configure Raspbian</vt:lpstr>
      <vt:lpstr>Configure Networking</vt:lpstr>
      <vt:lpstr>Update packages, Install Java and Maven</vt:lpstr>
      <vt:lpstr>Install Jenkins</vt:lpstr>
      <vt:lpstr>Install Docker and Portainer</vt:lpstr>
      <vt:lpstr>Test Docker with Spring Boot and Jenkins</vt:lpstr>
      <vt:lpstr>Pi4J LED Control Example</vt:lpstr>
      <vt:lpstr>Pi4J Button Example</vt:lpstr>
      <vt:lpstr>Combined “pi4jdemo” example</vt:lpstr>
      <vt:lpstr>Test combined pi4jdemo “natively” with Jenkins</vt:lpstr>
      <vt:lpstr>Java, Jenkins, Docker and Pi Dev Tips</vt:lpstr>
      <vt:lpstr>Thank you!</vt:lpstr>
    </vt:vector>
  </TitlesOfParts>
  <Company>Huntington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on the Raspberry Pi</dc:title>
  <dc:creator>Scott McCrory</dc:creator>
  <cp:lastModifiedBy>Scott McCrory</cp:lastModifiedBy>
  <cp:revision>149</cp:revision>
  <dcterms:created xsi:type="dcterms:W3CDTF">2016-02-02T15:50:46Z</dcterms:created>
  <dcterms:modified xsi:type="dcterms:W3CDTF">2018-10-24T20:55:05Z</dcterms:modified>
</cp:coreProperties>
</file>